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9" r:id="rId8"/>
    <p:sldId id="262" r:id="rId9"/>
    <p:sldId id="263" r:id="rId10"/>
    <p:sldId id="270" r:id="rId11"/>
    <p:sldId id="274" r:id="rId12"/>
    <p:sldId id="264" r:id="rId13"/>
    <p:sldId id="265" r:id="rId14"/>
    <p:sldId id="271" r:id="rId15"/>
    <p:sldId id="266" r:id="rId16"/>
    <p:sldId id="267" r:id="rId17"/>
    <p:sldId id="272" r:id="rId18"/>
    <p:sldId id="268"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6976F-E01E-4271-273D-87CB1ED034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A0E42B-B0C2-526C-33B1-2F562C45ED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260824-221E-10EC-41E2-C3D26D8E1FB2}"/>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A27B7AA4-5C02-78D3-415F-9D6805295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B5935-C9CD-8D8F-AFAE-1713B0AC1856}"/>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252138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D7C6F-8BCD-1096-31BC-4647EF491E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18DA61-0B4E-5BB0-7384-1AB2DC665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9F2D3-CA34-5E40-A053-07FF93068708}"/>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95338AF4-0A4D-A2B3-150B-E87940A82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9541E-999D-91D8-B700-FB2052D9ECD7}"/>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1264620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21AB1-C833-9C4A-6B6D-1663905118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886F7-3F1B-400A-C4BC-66671A8D5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2F80E-4FC6-3BB7-7ED2-650F95AE489A}"/>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34A1A990-B3A0-332D-59EC-728FBD0D4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B4324-0A14-82DE-42BC-2D455EC8F538}"/>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177087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2FC8-5C2D-A85C-0808-BE6ECDA1F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F4896-DE73-2BEC-DB8D-C72E337F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0E00A-B490-407A-B269-A46C64E46F0F}"/>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1CE7476C-A970-90E3-237D-00F0D652D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2FA38-6C87-6013-B807-1634E4119C6D}"/>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63109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39F5-72DA-3104-32EA-6F0895050C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82093E-7D45-0C4F-D4E7-F264CE1B62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3D70A6-2E94-B11D-F356-6416ACF95B78}"/>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6B5119A9-A894-4D2D-C653-B4B724936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2BB46-1F45-10B1-E0C0-75D3365A2741}"/>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32899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D304-FC24-B2C0-4A32-2B05F0720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48EE1-056C-894B-B485-D7F8D58001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551082-2AE9-B1A0-0151-60FFA00D6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0C459F-4222-9AD3-85AA-AB2AC2B11A3F}"/>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6" name="Footer Placeholder 5">
            <a:extLst>
              <a:ext uri="{FF2B5EF4-FFF2-40B4-BE49-F238E27FC236}">
                <a16:creationId xmlns:a16="http://schemas.microsoft.com/office/drawing/2014/main" id="{5DC5C123-E18E-5F5B-F649-7D2FC813BF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CAE2C4-27E9-2E01-3F28-D23F191B959E}"/>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2643144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7D71-65D2-5AE8-716E-9A4CB23478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AD1FC0-9FE6-3A06-FA43-B49C5E86EF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D5697-5DF9-F755-BA6D-567BEAA3C6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2685B8-3557-9274-277B-6547E2F69D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1CDCA9-218C-F106-15F8-D3CE7C4241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1FDBF2-921A-9391-4B17-DC5233D28533}"/>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8" name="Footer Placeholder 7">
            <a:extLst>
              <a:ext uri="{FF2B5EF4-FFF2-40B4-BE49-F238E27FC236}">
                <a16:creationId xmlns:a16="http://schemas.microsoft.com/office/drawing/2014/main" id="{337D6F1D-11B7-BB8E-745E-B93890E715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40FB4-2D3F-B209-14C8-653BBDEDD832}"/>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2582581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EA0F-1843-2A64-F262-5C15F170B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20E3E7-8E91-51F4-FB9A-F7832AD576DF}"/>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4" name="Footer Placeholder 3">
            <a:extLst>
              <a:ext uri="{FF2B5EF4-FFF2-40B4-BE49-F238E27FC236}">
                <a16:creationId xmlns:a16="http://schemas.microsoft.com/office/drawing/2014/main" id="{7F5AD914-7446-7DA7-8EDC-649FB1A2C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4F683-1575-DB20-E67C-4F36FEAC5BB1}"/>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75948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4257B-A6FD-C59D-60B8-4D60A36A754A}"/>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3" name="Footer Placeholder 2">
            <a:extLst>
              <a:ext uri="{FF2B5EF4-FFF2-40B4-BE49-F238E27FC236}">
                <a16:creationId xmlns:a16="http://schemas.microsoft.com/office/drawing/2014/main" id="{8C0444C3-3808-64C9-0320-9B6E45A9A7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C3D084-81F6-99FE-40AE-D2993D534653}"/>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1134156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956D-1041-3FFC-5EEF-4FBA7B377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29E7F6-AB61-E09B-6BC2-D8002C4401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E2C0F6-8CD1-BA27-AF03-1C00D5C3A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A79BE-8CC0-E99A-8140-5C68CE2D4ED8}"/>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6" name="Footer Placeholder 5">
            <a:extLst>
              <a:ext uri="{FF2B5EF4-FFF2-40B4-BE49-F238E27FC236}">
                <a16:creationId xmlns:a16="http://schemas.microsoft.com/office/drawing/2014/main" id="{292CB62F-4CFE-8AA1-A3A0-A2294E624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E0AE8D-B11C-CCCF-5EE9-FD66C700E92B}"/>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3682071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988C-08BD-32DE-40DD-B9926B5B57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60D53-127B-6CFF-FE1E-A9EB673C00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EAE13D-DFBF-E8BA-8016-3415EF685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679C3-5972-2443-A7E2-BBF2B8B5232D}"/>
              </a:ext>
            </a:extLst>
          </p:cNvPr>
          <p:cNvSpPr>
            <a:spLocks noGrp="1"/>
          </p:cNvSpPr>
          <p:nvPr>
            <p:ph type="dt" sz="half" idx="10"/>
          </p:nvPr>
        </p:nvSpPr>
        <p:spPr/>
        <p:txBody>
          <a:bodyPr/>
          <a:lstStyle/>
          <a:p>
            <a:fld id="{5267D8A2-84A1-47B0-A994-5C3CA92E7AA1}" type="datetimeFigureOut">
              <a:rPr lang="en-US" smtClean="0"/>
              <a:t>7/19/2022</a:t>
            </a:fld>
            <a:endParaRPr lang="en-US"/>
          </a:p>
        </p:txBody>
      </p:sp>
      <p:sp>
        <p:nvSpPr>
          <p:cNvPr id="6" name="Footer Placeholder 5">
            <a:extLst>
              <a:ext uri="{FF2B5EF4-FFF2-40B4-BE49-F238E27FC236}">
                <a16:creationId xmlns:a16="http://schemas.microsoft.com/office/drawing/2014/main" id="{320C23D3-6F69-1940-FADD-A986C6A69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4574E1-627D-CB7C-EDE4-269E812F56AD}"/>
              </a:ext>
            </a:extLst>
          </p:cNvPr>
          <p:cNvSpPr>
            <a:spLocks noGrp="1"/>
          </p:cNvSpPr>
          <p:nvPr>
            <p:ph type="sldNum" sz="quarter" idx="12"/>
          </p:nvPr>
        </p:nvSpPr>
        <p:spPr/>
        <p:txBody>
          <a:bodyPr/>
          <a:lstStyle/>
          <a:p>
            <a:fld id="{708CFD68-B17D-487E-B10C-B9D523FE386E}" type="slidenum">
              <a:rPr lang="en-US" smtClean="0"/>
              <a:t>‹#›</a:t>
            </a:fld>
            <a:endParaRPr lang="en-US"/>
          </a:p>
        </p:txBody>
      </p:sp>
    </p:spTree>
    <p:extLst>
      <p:ext uri="{BB962C8B-B14F-4D97-AF65-F5344CB8AC3E}">
        <p14:creationId xmlns:p14="http://schemas.microsoft.com/office/powerpoint/2010/main" val="31499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A43ECD-E55C-50CE-B0F0-409C1626CD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D4F796-79C9-BB27-9C87-EA9529003E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B527E6-5015-A11F-50F8-EF2E391B44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7D8A2-84A1-47B0-A994-5C3CA92E7AA1}" type="datetimeFigureOut">
              <a:rPr lang="en-US" smtClean="0"/>
              <a:t>7/19/2022</a:t>
            </a:fld>
            <a:endParaRPr lang="en-US"/>
          </a:p>
        </p:txBody>
      </p:sp>
      <p:sp>
        <p:nvSpPr>
          <p:cNvPr id="5" name="Footer Placeholder 4">
            <a:extLst>
              <a:ext uri="{FF2B5EF4-FFF2-40B4-BE49-F238E27FC236}">
                <a16:creationId xmlns:a16="http://schemas.microsoft.com/office/drawing/2014/main" id="{34536B2B-BDF8-20D7-23D3-D1C0AF341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75DD60-326E-7421-0065-F987009A9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CFD68-B17D-487E-B10C-B9D523FE386E}" type="slidenum">
              <a:rPr lang="en-US" smtClean="0"/>
              <a:t>‹#›</a:t>
            </a:fld>
            <a:endParaRPr lang="en-US"/>
          </a:p>
        </p:txBody>
      </p:sp>
    </p:spTree>
    <p:extLst>
      <p:ext uri="{BB962C8B-B14F-4D97-AF65-F5344CB8AC3E}">
        <p14:creationId xmlns:p14="http://schemas.microsoft.com/office/powerpoint/2010/main" val="1732507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8FFE-701E-0301-D1AA-D1DC9D91D20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AA34959-3F04-BD57-8A74-AD586EA25F3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601E69D-C733-EC08-C8AE-92FB41B06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D24F702F-0F5B-291F-EFFF-37123696A0B9}"/>
              </a:ext>
            </a:extLst>
          </p:cNvPr>
          <p:cNvSpPr/>
          <p:nvPr/>
        </p:nvSpPr>
        <p:spPr>
          <a:xfrm>
            <a:off x="3328736" y="175879"/>
            <a:ext cx="5285874" cy="16850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75983D63-A9A3-1FE9-A6B5-C78ED54631DB}"/>
              </a:ext>
            </a:extLst>
          </p:cNvPr>
          <p:cNvSpPr txBox="1"/>
          <p:nvPr/>
        </p:nvSpPr>
        <p:spPr>
          <a:xfrm>
            <a:off x="3629525" y="414477"/>
            <a:ext cx="4684296" cy="707886"/>
          </a:xfrm>
          <a:prstGeom prst="rect">
            <a:avLst/>
          </a:prstGeom>
          <a:noFill/>
        </p:spPr>
        <p:txBody>
          <a:bodyPr wrap="square" rtlCol="0">
            <a:spAutoFit/>
          </a:bodyPr>
          <a:lstStyle/>
          <a:p>
            <a:pPr algn="ctr"/>
            <a:r>
              <a:rPr lang="en-US" sz="2000" b="1" dirty="0"/>
              <a:t>Patterns of Play that Created Delayed Shot Opportunities in Corner Sequences</a:t>
            </a:r>
          </a:p>
        </p:txBody>
      </p:sp>
      <p:sp>
        <p:nvSpPr>
          <p:cNvPr id="8" name="TextBox 7">
            <a:extLst>
              <a:ext uri="{FF2B5EF4-FFF2-40B4-BE49-F238E27FC236}">
                <a16:creationId xmlns:a16="http://schemas.microsoft.com/office/drawing/2014/main" id="{F5647933-D1AF-5D10-3F6C-052AC74E836F}"/>
              </a:ext>
            </a:extLst>
          </p:cNvPr>
          <p:cNvSpPr txBox="1"/>
          <p:nvPr/>
        </p:nvSpPr>
        <p:spPr>
          <a:xfrm>
            <a:off x="5157536" y="1288923"/>
            <a:ext cx="1628274" cy="369332"/>
          </a:xfrm>
          <a:prstGeom prst="rect">
            <a:avLst/>
          </a:prstGeom>
          <a:noFill/>
        </p:spPr>
        <p:txBody>
          <a:bodyPr wrap="square" rtlCol="0">
            <a:spAutoFit/>
          </a:bodyPr>
          <a:lstStyle/>
          <a:p>
            <a:r>
              <a:rPr lang="en-US" dirty="0"/>
              <a:t>Arden Holden</a:t>
            </a:r>
          </a:p>
        </p:txBody>
      </p:sp>
      <p:sp>
        <p:nvSpPr>
          <p:cNvPr id="9" name="Rectangle 8">
            <a:extLst>
              <a:ext uri="{FF2B5EF4-FFF2-40B4-BE49-F238E27FC236}">
                <a16:creationId xmlns:a16="http://schemas.microsoft.com/office/drawing/2014/main" id="{1E25EF19-7B97-5C7B-E025-00B2E3CA3364}"/>
              </a:ext>
            </a:extLst>
          </p:cNvPr>
          <p:cNvSpPr/>
          <p:nvPr/>
        </p:nvSpPr>
        <p:spPr>
          <a:xfrm>
            <a:off x="92240" y="6240379"/>
            <a:ext cx="3990475" cy="4417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815D4EA-6D90-D6D5-61CD-F4AD5B5FCDE7}"/>
              </a:ext>
            </a:extLst>
          </p:cNvPr>
          <p:cNvSpPr txBox="1"/>
          <p:nvPr/>
        </p:nvSpPr>
        <p:spPr>
          <a:xfrm>
            <a:off x="92241" y="6259506"/>
            <a:ext cx="4243137" cy="423193"/>
          </a:xfrm>
          <a:prstGeom prst="rect">
            <a:avLst/>
          </a:prstGeom>
          <a:noFill/>
        </p:spPr>
        <p:txBody>
          <a:bodyPr wrap="square" rtlCol="0">
            <a:spAutoFit/>
          </a:bodyPr>
          <a:lstStyle/>
          <a:p>
            <a:r>
              <a:rPr lang="en-US" sz="1100" dirty="0"/>
              <a:t>I</a:t>
            </a:r>
            <a:r>
              <a:rPr lang="en-US" sz="1050" dirty="0"/>
              <a:t>taly’s goal from a corner against England in the final of the 2020 EURO</a:t>
            </a:r>
          </a:p>
          <a:p>
            <a:r>
              <a:rPr lang="en-US" sz="1050" dirty="0"/>
              <a:t>Photograph: Tom Jenkins/The Guardian</a:t>
            </a:r>
          </a:p>
        </p:txBody>
      </p:sp>
    </p:spTree>
    <p:extLst>
      <p:ext uri="{BB962C8B-B14F-4D97-AF65-F5344CB8AC3E}">
        <p14:creationId xmlns:p14="http://schemas.microsoft.com/office/powerpoint/2010/main" val="256710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F74F-907B-3B43-2563-ABC966CABFF4}"/>
              </a:ext>
            </a:extLst>
          </p:cNvPr>
          <p:cNvSpPr>
            <a:spLocks noGrp="1"/>
          </p:cNvSpPr>
          <p:nvPr>
            <p:ph type="title"/>
          </p:nvPr>
        </p:nvSpPr>
        <p:spPr/>
        <p:txBody>
          <a:bodyPr/>
          <a:lstStyle/>
          <a:p>
            <a:r>
              <a:rPr lang="en-US" dirty="0"/>
              <a:t>Switching the Field Implementation</a:t>
            </a:r>
          </a:p>
        </p:txBody>
      </p:sp>
      <p:sp>
        <p:nvSpPr>
          <p:cNvPr id="3" name="Content Placeholder 2">
            <a:extLst>
              <a:ext uri="{FF2B5EF4-FFF2-40B4-BE49-F238E27FC236}">
                <a16:creationId xmlns:a16="http://schemas.microsoft.com/office/drawing/2014/main" id="{B4B7066A-605D-3A0E-111B-00EC8D475B33}"/>
              </a:ext>
            </a:extLst>
          </p:cNvPr>
          <p:cNvSpPr>
            <a:spLocks noGrp="1"/>
          </p:cNvSpPr>
          <p:nvPr>
            <p:ph idx="1"/>
          </p:nvPr>
        </p:nvSpPr>
        <p:spPr/>
        <p:txBody>
          <a:bodyPr/>
          <a:lstStyle/>
          <a:p>
            <a:r>
              <a:rPr lang="en-US" dirty="0"/>
              <a:t>Utilizing patterns in training that mimic shifting teams away from an area in order to later exploit that area can give players a better idea of how to do it within the team’s framework. </a:t>
            </a:r>
          </a:p>
          <a:p>
            <a:r>
              <a:rPr lang="en-US" dirty="0"/>
              <a:t>Showing examples in film would be useful. </a:t>
            </a:r>
          </a:p>
          <a:p>
            <a:r>
              <a:rPr lang="en-US" dirty="0"/>
              <a:t>On an individual level, encouraging players to use their body shape (the direction their body is facing and the orientation of their body to appear like they are going to perform a certain action, such as a shot or a pass) will also aid in shifting defenders.</a:t>
            </a:r>
          </a:p>
        </p:txBody>
      </p:sp>
    </p:spTree>
    <p:extLst>
      <p:ext uri="{BB962C8B-B14F-4D97-AF65-F5344CB8AC3E}">
        <p14:creationId xmlns:p14="http://schemas.microsoft.com/office/powerpoint/2010/main" val="104069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E568-5513-0C7C-4B03-05646D22B6D8}"/>
              </a:ext>
            </a:extLst>
          </p:cNvPr>
          <p:cNvSpPr>
            <a:spLocks noGrp="1"/>
          </p:cNvSpPr>
          <p:nvPr>
            <p:ph type="title"/>
          </p:nvPr>
        </p:nvSpPr>
        <p:spPr/>
        <p:txBody>
          <a:bodyPr/>
          <a:lstStyle/>
          <a:p>
            <a:r>
              <a:rPr lang="en-US" dirty="0"/>
              <a:t>Example of How Body Shape Can Shift Defenses</a:t>
            </a:r>
          </a:p>
        </p:txBody>
      </p:sp>
      <p:pic>
        <p:nvPicPr>
          <p:cNvPr id="5" name="Content Placeholder 4">
            <a:extLst>
              <a:ext uri="{FF2B5EF4-FFF2-40B4-BE49-F238E27FC236}">
                <a16:creationId xmlns:a16="http://schemas.microsoft.com/office/drawing/2014/main" id="{BCB5DC30-FCF2-BFC6-67C4-55FD9620F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0074" y="1825625"/>
            <a:ext cx="7711851" cy="4351338"/>
          </a:xfrm>
        </p:spPr>
      </p:pic>
    </p:spTree>
    <p:extLst>
      <p:ext uri="{BB962C8B-B14F-4D97-AF65-F5344CB8AC3E}">
        <p14:creationId xmlns:p14="http://schemas.microsoft.com/office/powerpoint/2010/main" val="410943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E9C63-5AD9-D8E9-E06A-0F33F15575AC}"/>
              </a:ext>
            </a:extLst>
          </p:cNvPr>
          <p:cNvSpPr>
            <a:spLocks noGrp="1"/>
          </p:cNvSpPr>
          <p:nvPr>
            <p:ph type="title"/>
          </p:nvPr>
        </p:nvSpPr>
        <p:spPr/>
        <p:txBody>
          <a:bodyPr/>
          <a:lstStyle/>
          <a:p>
            <a:r>
              <a:rPr lang="en-US" dirty="0"/>
              <a:t>Exploiting Narrowness – England vs Germany</a:t>
            </a:r>
          </a:p>
        </p:txBody>
      </p:sp>
      <p:pic>
        <p:nvPicPr>
          <p:cNvPr id="6" name="Content Placeholder 5">
            <a:extLst>
              <a:ext uri="{FF2B5EF4-FFF2-40B4-BE49-F238E27FC236}">
                <a16:creationId xmlns:a16="http://schemas.microsoft.com/office/drawing/2014/main" id="{89C220BB-706D-79D1-AE44-FDA9488588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7543" y="1825625"/>
            <a:ext cx="3962913" cy="4351338"/>
          </a:xfrm>
        </p:spPr>
      </p:pic>
      <p:pic>
        <p:nvPicPr>
          <p:cNvPr id="8" name="Content Placeholder 7">
            <a:extLst>
              <a:ext uri="{FF2B5EF4-FFF2-40B4-BE49-F238E27FC236}">
                <a16:creationId xmlns:a16="http://schemas.microsoft.com/office/drawing/2014/main" id="{6A567B43-A727-D847-6641-869FC35DC83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81543" y="1825625"/>
            <a:ext cx="3962913" cy="4351338"/>
          </a:xfrm>
        </p:spPr>
      </p:pic>
    </p:spTree>
    <p:extLst>
      <p:ext uri="{BB962C8B-B14F-4D97-AF65-F5344CB8AC3E}">
        <p14:creationId xmlns:p14="http://schemas.microsoft.com/office/powerpoint/2010/main" val="350051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9E0C-01DB-D548-DFF3-5DFE39388272}"/>
              </a:ext>
            </a:extLst>
          </p:cNvPr>
          <p:cNvSpPr>
            <a:spLocks noGrp="1"/>
          </p:cNvSpPr>
          <p:nvPr>
            <p:ph type="title"/>
          </p:nvPr>
        </p:nvSpPr>
        <p:spPr/>
        <p:txBody>
          <a:bodyPr/>
          <a:lstStyle/>
          <a:p>
            <a:r>
              <a:rPr lang="en-US" dirty="0"/>
              <a:t>Exploiting Narrowness – England vs Germany</a:t>
            </a:r>
          </a:p>
        </p:txBody>
      </p:sp>
      <p:pic>
        <p:nvPicPr>
          <p:cNvPr id="5" name="Content Placeholder 4">
            <a:extLst>
              <a:ext uri="{FF2B5EF4-FFF2-40B4-BE49-F238E27FC236}">
                <a16:creationId xmlns:a16="http://schemas.microsoft.com/office/drawing/2014/main" id="{111BDA00-F4AE-9223-D230-7902599F0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543" y="1825625"/>
            <a:ext cx="3962913" cy="4351338"/>
          </a:xfrm>
        </p:spPr>
      </p:pic>
    </p:spTree>
    <p:extLst>
      <p:ext uri="{BB962C8B-B14F-4D97-AF65-F5344CB8AC3E}">
        <p14:creationId xmlns:p14="http://schemas.microsoft.com/office/powerpoint/2010/main" val="542922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D464-973C-AF75-7998-A6A97C504311}"/>
              </a:ext>
            </a:extLst>
          </p:cNvPr>
          <p:cNvSpPr>
            <a:spLocks noGrp="1"/>
          </p:cNvSpPr>
          <p:nvPr>
            <p:ph type="title"/>
          </p:nvPr>
        </p:nvSpPr>
        <p:spPr/>
        <p:txBody>
          <a:bodyPr/>
          <a:lstStyle/>
          <a:p>
            <a:r>
              <a:rPr lang="en-US" dirty="0"/>
              <a:t>Exploiting Narrowness Implementation</a:t>
            </a:r>
          </a:p>
        </p:txBody>
      </p:sp>
      <p:sp>
        <p:nvSpPr>
          <p:cNvPr id="3" name="Content Placeholder 2">
            <a:extLst>
              <a:ext uri="{FF2B5EF4-FFF2-40B4-BE49-F238E27FC236}">
                <a16:creationId xmlns:a16="http://schemas.microsoft.com/office/drawing/2014/main" id="{68F08B83-C3BE-2939-DEA2-0CDDE37AD94C}"/>
              </a:ext>
            </a:extLst>
          </p:cNvPr>
          <p:cNvSpPr>
            <a:spLocks noGrp="1"/>
          </p:cNvSpPr>
          <p:nvPr>
            <p:ph idx="1"/>
          </p:nvPr>
        </p:nvSpPr>
        <p:spPr/>
        <p:txBody>
          <a:bodyPr/>
          <a:lstStyle/>
          <a:p>
            <a:pPr marL="0" indent="0">
              <a:buNone/>
            </a:pPr>
            <a:r>
              <a:rPr lang="en-US" dirty="0"/>
              <a:t>Training drills specific to creating a game like situation where the defense is narrow while pushing up can give players better recognition of the situation as it happens.</a:t>
            </a:r>
          </a:p>
        </p:txBody>
      </p:sp>
    </p:spTree>
    <p:extLst>
      <p:ext uri="{BB962C8B-B14F-4D97-AF65-F5344CB8AC3E}">
        <p14:creationId xmlns:p14="http://schemas.microsoft.com/office/powerpoint/2010/main" val="2085397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A2775-833D-251C-5253-997CFD399F14}"/>
              </a:ext>
            </a:extLst>
          </p:cNvPr>
          <p:cNvSpPr>
            <a:spLocks noGrp="1"/>
          </p:cNvSpPr>
          <p:nvPr>
            <p:ph type="title"/>
          </p:nvPr>
        </p:nvSpPr>
        <p:spPr/>
        <p:txBody>
          <a:bodyPr/>
          <a:lstStyle/>
          <a:p>
            <a:r>
              <a:rPr lang="en-US" dirty="0"/>
              <a:t>Exploiting Disorganization – North Macedonia vs Netherlands</a:t>
            </a:r>
          </a:p>
        </p:txBody>
      </p:sp>
      <p:pic>
        <p:nvPicPr>
          <p:cNvPr id="6" name="Content Placeholder 5">
            <a:extLst>
              <a:ext uri="{FF2B5EF4-FFF2-40B4-BE49-F238E27FC236}">
                <a16:creationId xmlns:a16="http://schemas.microsoft.com/office/drawing/2014/main" id="{2259CB6E-420C-2D46-2CBF-1B3F855C583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5751" y="1825625"/>
            <a:ext cx="4046498" cy="4351338"/>
          </a:xfrm>
        </p:spPr>
      </p:pic>
      <p:pic>
        <p:nvPicPr>
          <p:cNvPr id="8" name="Content Placeholder 7">
            <a:extLst>
              <a:ext uri="{FF2B5EF4-FFF2-40B4-BE49-F238E27FC236}">
                <a16:creationId xmlns:a16="http://schemas.microsoft.com/office/drawing/2014/main" id="{F1BD5A04-0F57-BA16-9955-68140896147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751" y="1825625"/>
            <a:ext cx="4046498" cy="4351338"/>
          </a:xfrm>
        </p:spPr>
      </p:pic>
    </p:spTree>
    <p:extLst>
      <p:ext uri="{BB962C8B-B14F-4D97-AF65-F5344CB8AC3E}">
        <p14:creationId xmlns:p14="http://schemas.microsoft.com/office/powerpoint/2010/main" val="1182337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487F-5FA2-B3B0-6CAB-961456566607}"/>
              </a:ext>
            </a:extLst>
          </p:cNvPr>
          <p:cNvSpPr>
            <a:spLocks noGrp="1"/>
          </p:cNvSpPr>
          <p:nvPr>
            <p:ph type="title"/>
          </p:nvPr>
        </p:nvSpPr>
        <p:spPr/>
        <p:txBody>
          <a:bodyPr/>
          <a:lstStyle/>
          <a:p>
            <a:r>
              <a:rPr lang="en-US" dirty="0"/>
              <a:t>Exploiting Disorganization – North Macedonia vs Netherlands</a:t>
            </a:r>
          </a:p>
        </p:txBody>
      </p:sp>
      <p:pic>
        <p:nvPicPr>
          <p:cNvPr id="5" name="Content Placeholder 4">
            <a:extLst>
              <a:ext uri="{FF2B5EF4-FFF2-40B4-BE49-F238E27FC236}">
                <a16:creationId xmlns:a16="http://schemas.microsoft.com/office/drawing/2014/main" id="{A87B1BEA-6053-F819-F810-3D2B60F491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2751" y="1825625"/>
            <a:ext cx="4046498" cy="4351338"/>
          </a:xfrm>
        </p:spPr>
      </p:pic>
    </p:spTree>
    <p:extLst>
      <p:ext uri="{BB962C8B-B14F-4D97-AF65-F5344CB8AC3E}">
        <p14:creationId xmlns:p14="http://schemas.microsoft.com/office/powerpoint/2010/main" val="160259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1897-BF05-68BC-FEAD-24BF7AF3C84A}"/>
              </a:ext>
            </a:extLst>
          </p:cNvPr>
          <p:cNvSpPr>
            <a:spLocks noGrp="1"/>
          </p:cNvSpPr>
          <p:nvPr>
            <p:ph type="title"/>
          </p:nvPr>
        </p:nvSpPr>
        <p:spPr/>
        <p:txBody>
          <a:bodyPr/>
          <a:lstStyle/>
          <a:p>
            <a:r>
              <a:rPr lang="en-US" dirty="0"/>
              <a:t>Exploiting Disorganization Implementation</a:t>
            </a:r>
          </a:p>
        </p:txBody>
      </p:sp>
      <p:sp>
        <p:nvSpPr>
          <p:cNvPr id="3" name="Content Placeholder 2">
            <a:extLst>
              <a:ext uri="{FF2B5EF4-FFF2-40B4-BE49-F238E27FC236}">
                <a16:creationId xmlns:a16="http://schemas.microsoft.com/office/drawing/2014/main" id="{26CA0AF5-92FC-01B4-BDD0-593D0F7709AD}"/>
              </a:ext>
            </a:extLst>
          </p:cNvPr>
          <p:cNvSpPr>
            <a:spLocks noGrp="1"/>
          </p:cNvSpPr>
          <p:nvPr>
            <p:ph idx="1"/>
          </p:nvPr>
        </p:nvSpPr>
        <p:spPr/>
        <p:txBody>
          <a:bodyPr/>
          <a:lstStyle/>
          <a:p>
            <a:pPr marL="0" indent="0">
              <a:buNone/>
            </a:pPr>
            <a:r>
              <a:rPr lang="en-US" dirty="0"/>
              <a:t>Like the implementation for narrowness, specific drills in training that create a game like situation where the defense is disorganized while pushing up can give players better recognition of the situation as it happens.</a:t>
            </a:r>
          </a:p>
        </p:txBody>
      </p:sp>
    </p:spTree>
    <p:extLst>
      <p:ext uri="{BB962C8B-B14F-4D97-AF65-F5344CB8AC3E}">
        <p14:creationId xmlns:p14="http://schemas.microsoft.com/office/powerpoint/2010/main" val="232998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0940-8937-F5AC-0A9D-4C72824707E2}"/>
              </a:ext>
            </a:extLst>
          </p:cNvPr>
          <p:cNvSpPr>
            <a:spLocks noGrp="1"/>
          </p:cNvSpPr>
          <p:nvPr>
            <p:ph type="title"/>
          </p:nvPr>
        </p:nvSpPr>
        <p:spPr/>
        <p:txBody>
          <a:bodyPr/>
          <a:lstStyle/>
          <a:p>
            <a:r>
              <a:rPr lang="en-US" dirty="0"/>
              <a:t>Exploiting Space Around the Box – Slovakia vs Sweden</a:t>
            </a:r>
          </a:p>
        </p:txBody>
      </p:sp>
      <p:pic>
        <p:nvPicPr>
          <p:cNvPr id="6" name="Content Placeholder 5">
            <a:extLst>
              <a:ext uri="{FF2B5EF4-FFF2-40B4-BE49-F238E27FC236}">
                <a16:creationId xmlns:a16="http://schemas.microsoft.com/office/drawing/2014/main" id="{C832C2E4-9631-0A7C-0453-FE10565402D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5751" y="1825625"/>
            <a:ext cx="4046498" cy="4351338"/>
          </a:xfrm>
        </p:spPr>
      </p:pic>
      <p:pic>
        <p:nvPicPr>
          <p:cNvPr id="8" name="Content Placeholder 7">
            <a:extLst>
              <a:ext uri="{FF2B5EF4-FFF2-40B4-BE49-F238E27FC236}">
                <a16:creationId xmlns:a16="http://schemas.microsoft.com/office/drawing/2014/main" id="{507C52A0-14F1-5388-3E4F-4C6E9FD787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751" y="1825625"/>
            <a:ext cx="4046498" cy="4351338"/>
          </a:xfrm>
        </p:spPr>
      </p:pic>
    </p:spTree>
    <p:extLst>
      <p:ext uri="{BB962C8B-B14F-4D97-AF65-F5344CB8AC3E}">
        <p14:creationId xmlns:p14="http://schemas.microsoft.com/office/powerpoint/2010/main" val="1651029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6B052-D51F-6BDC-45BC-EC02558D5C6A}"/>
              </a:ext>
            </a:extLst>
          </p:cNvPr>
          <p:cNvSpPr>
            <a:spLocks noGrp="1"/>
          </p:cNvSpPr>
          <p:nvPr>
            <p:ph type="title"/>
          </p:nvPr>
        </p:nvSpPr>
        <p:spPr/>
        <p:txBody>
          <a:bodyPr/>
          <a:lstStyle/>
          <a:p>
            <a:r>
              <a:rPr lang="en-US" dirty="0"/>
              <a:t>Exploiting Space Around the Box Implementation</a:t>
            </a:r>
          </a:p>
        </p:txBody>
      </p:sp>
      <p:sp>
        <p:nvSpPr>
          <p:cNvPr id="3" name="Content Placeholder 2">
            <a:extLst>
              <a:ext uri="{FF2B5EF4-FFF2-40B4-BE49-F238E27FC236}">
                <a16:creationId xmlns:a16="http://schemas.microsoft.com/office/drawing/2014/main" id="{FF3DD45E-795F-94D3-625C-490ACAED3B53}"/>
              </a:ext>
            </a:extLst>
          </p:cNvPr>
          <p:cNvSpPr>
            <a:spLocks noGrp="1"/>
          </p:cNvSpPr>
          <p:nvPr>
            <p:ph idx="1"/>
          </p:nvPr>
        </p:nvSpPr>
        <p:spPr/>
        <p:txBody>
          <a:bodyPr/>
          <a:lstStyle/>
          <a:p>
            <a:r>
              <a:rPr lang="en-US" dirty="0"/>
              <a:t>Film sessions with examples would give players a good grasp of this concept. </a:t>
            </a:r>
          </a:p>
          <a:p>
            <a:r>
              <a:rPr lang="en-US" dirty="0"/>
              <a:t>It’s also important to differentiate to the players the difference between shots and passes that can cause havoc due to dense numbers and shots and passes that are made out of desperation or without much thought.</a:t>
            </a:r>
          </a:p>
        </p:txBody>
      </p:sp>
    </p:spTree>
    <p:extLst>
      <p:ext uri="{BB962C8B-B14F-4D97-AF65-F5344CB8AC3E}">
        <p14:creationId xmlns:p14="http://schemas.microsoft.com/office/powerpoint/2010/main" val="233805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2DAD-AC3C-6DC0-F570-651989187BB6}"/>
              </a:ext>
            </a:extLst>
          </p:cNvPr>
          <p:cNvSpPr>
            <a:spLocks noGrp="1"/>
          </p:cNvSpPr>
          <p:nvPr>
            <p:ph type="title"/>
          </p:nvPr>
        </p:nvSpPr>
        <p:spPr/>
        <p:txBody>
          <a:bodyPr/>
          <a:lstStyle/>
          <a:p>
            <a:r>
              <a:rPr lang="en-US" dirty="0"/>
              <a:t>Introduction &amp; Background</a:t>
            </a:r>
          </a:p>
        </p:txBody>
      </p:sp>
      <p:sp>
        <p:nvSpPr>
          <p:cNvPr id="3" name="Content Placeholder 2">
            <a:extLst>
              <a:ext uri="{FF2B5EF4-FFF2-40B4-BE49-F238E27FC236}">
                <a16:creationId xmlns:a16="http://schemas.microsoft.com/office/drawing/2014/main" id="{D9474371-33A2-73FA-462A-5C8E88D9169E}"/>
              </a:ext>
            </a:extLst>
          </p:cNvPr>
          <p:cNvSpPr>
            <a:spLocks noGrp="1"/>
          </p:cNvSpPr>
          <p:nvPr>
            <p:ph idx="1"/>
          </p:nvPr>
        </p:nvSpPr>
        <p:spPr/>
        <p:txBody>
          <a:bodyPr/>
          <a:lstStyle/>
          <a:p>
            <a:r>
              <a:rPr lang="en-US" dirty="0"/>
              <a:t>Of the 461 corners taken at the EURO, 177 produced a shot in the sequence following the corner.</a:t>
            </a:r>
          </a:p>
          <a:p>
            <a:r>
              <a:rPr lang="en-US" dirty="0"/>
              <a:t>This project focuses on the shot opportunities that were delayed, or created 10 seconds or later after the corner was taken.</a:t>
            </a:r>
          </a:p>
          <a:p>
            <a:r>
              <a:rPr lang="en-US" dirty="0"/>
              <a:t>There were 34 corners that resulted in delayed opportunities.</a:t>
            </a:r>
          </a:p>
          <a:p>
            <a:r>
              <a:rPr lang="en-US" dirty="0"/>
              <a:t>England had the most delayed opportunities with 6. Italy and Spain were second with 4. All three teams were in the top five teams of average </a:t>
            </a:r>
            <a:r>
              <a:rPr lang="en-US" dirty="0" err="1"/>
              <a:t>xG</a:t>
            </a:r>
            <a:r>
              <a:rPr lang="en-US" dirty="0"/>
              <a:t> on delayed opportunities.</a:t>
            </a:r>
          </a:p>
        </p:txBody>
      </p:sp>
    </p:spTree>
    <p:extLst>
      <p:ext uri="{BB962C8B-B14F-4D97-AF65-F5344CB8AC3E}">
        <p14:creationId xmlns:p14="http://schemas.microsoft.com/office/powerpoint/2010/main" val="131758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8E65-F9BD-1F6D-2516-1EEAC317F21E}"/>
              </a:ext>
            </a:extLst>
          </p:cNvPr>
          <p:cNvSpPr>
            <a:spLocks noGrp="1"/>
          </p:cNvSpPr>
          <p:nvPr>
            <p:ph type="title"/>
          </p:nvPr>
        </p:nvSpPr>
        <p:spPr/>
        <p:txBody>
          <a:bodyPr/>
          <a:lstStyle/>
          <a:p>
            <a:r>
              <a:rPr lang="en-US" dirty="0"/>
              <a:t>Average </a:t>
            </a:r>
            <a:r>
              <a:rPr lang="en-US" dirty="0" err="1"/>
              <a:t>xG</a:t>
            </a:r>
            <a:r>
              <a:rPr lang="en-US" dirty="0"/>
              <a:t> From Delayed Opportunities</a:t>
            </a:r>
          </a:p>
        </p:txBody>
      </p:sp>
      <p:pic>
        <p:nvPicPr>
          <p:cNvPr id="5" name="Content Placeholder 4">
            <a:extLst>
              <a:ext uri="{FF2B5EF4-FFF2-40B4-BE49-F238E27FC236}">
                <a16:creationId xmlns:a16="http://schemas.microsoft.com/office/drawing/2014/main" id="{02E47C87-8BE8-915B-FBF2-9C244D878E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81" y="1825625"/>
            <a:ext cx="7526638" cy="4351338"/>
          </a:xfrm>
        </p:spPr>
      </p:pic>
    </p:spTree>
    <p:extLst>
      <p:ext uri="{BB962C8B-B14F-4D97-AF65-F5344CB8AC3E}">
        <p14:creationId xmlns:p14="http://schemas.microsoft.com/office/powerpoint/2010/main" val="135161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4293-BCE0-734D-3364-4FFB609A8C51}"/>
              </a:ext>
            </a:extLst>
          </p:cNvPr>
          <p:cNvSpPr>
            <a:spLocks noGrp="1"/>
          </p:cNvSpPr>
          <p:nvPr>
            <p:ph type="title"/>
          </p:nvPr>
        </p:nvSpPr>
        <p:spPr/>
        <p:txBody>
          <a:bodyPr/>
          <a:lstStyle/>
          <a:p>
            <a:r>
              <a:rPr lang="en-US" dirty="0"/>
              <a:t>Five Patterns of Play that Created Delayed Opportunities</a:t>
            </a:r>
          </a:p>
        </p:txBody>
      </p:sp>
      <p:sp>
        <p:nvSpPr>
          <p:cNvPr id="3" name="Content Placeholder 2">
            <a:extLst>
              <a:ext uri="{FF2B5EF4-FFF2-40B4-BE49-F238E27FC236}">
                <a16:creationId xmlns:a16="http://schemas.microsoft.com/office/drawing/2014/main" id="{AB377E31-87AB-8597-8DA4-337ABB99003A}"/>
              </a:ext>
            </a:extLst>
          </p:cNvPr>
          <p:cNvSpPr>
            <a:spLocks noGrp="1"/>
          </p:cNvSpPr>
          <p:nvPr>
            <p:ph idx="1"/>
          </p:nvPr>
        </p:nvSpPr>
        <p:spPr/>
        <p:txBody>
          <a:bodyPr/>
          <a:lstStyle/>
          <a:p>
            <a:r>
              <a:rPr lang="en-US" dirty="0"/>
              <a:t>Playing vertical through defensive lines that were pushing up</a:t>
            </a:r>
          </a:p>
          <a:p>
            <a:r>
              <a:rPr lang="en-US" dirty="0"/>
              <a:t>Passing/switching the field to shift the defense away from space that would eventually be exploited</a:t>
            </a:r>
          </a:p>
          <a:p>
            <a:r>
              <a:rPr lang="en-US" dirty="0"/>
              <a:t>Exploiting the narrowness of the defense after a corner</a:t>
            </a:r>
          </a:p>
          <a:p>
            <a:r>
              <a:rPr lang="en-US" dirty="0"/>
              <a:t>Exploiting the disorganization of the defense after a corner</a:t>
            </a:r>
          </a:p>
          <a:p>
            <a:r>
              <a:rPr lang="en-US" dirty="0"/>
              <a:t>Taking advantage of space afforded around the box because the defense was pinned back</a:t>
            </a:r>
          </a:p>
        </p:txBody>
      </p:sp>
    </p:spTree>
    <p:extLst>
      <p:ext uri="{BB962C8B-B14F-4D97-AF65-F5344CB8AC3E}">
        <p14:creationId xmlns:p14="http://schemas.microsoft.com/office/powerpoint/2010/main" val="121154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819C-6B80-0147-64F3-A89760360FD5}"/>
              </a:ext>
            </a:extLst>
          </p:cNvPr>
          <p:cNvSpPr>
            <a:spLocks noGrp="1"/>
          </p:cNvSpPr>
          <p:nvPr>
            <p:ph type="title"/>
          </p:nvPr>
        </p:nvSpPr>
        <p:spPr/>
        <p:txBody>
          <a:bodyPr/>
          <a:lstStyle/>
          <a:p>
            <a:r>
              <a:rPr lang="en-US" dirty="0"/>
              <a:t>Playing Vertical – Spain vs Slovakia</a:t>
            </a:r>
          </a:p>
        </p:txBody>
      </p:sp>
      <p:pic>
        <p:nvPicPr>
          <p:cNvPr id="6" name="Content Placeholder 5">
            <a:extLst>
              <a:ext uri="{FF2B5EF4-FFF2-40B4-BE49-F238E27FC236}">
                <a16:creationId xmlns:a16="http://schemas.microsoft.com/office/drawing/2014/main" id="{6DD2CDCD-0EC0-35D3-87BB-357E9CC63F5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5751" y="1825625"/>
            <a:ext cx="4046498" cy="4351338"/>
          </a:xfrm>
        </p:spPr>
      </p:pic>
      <p:pic>
        <p:nvPicPr>
          <p:cNvPr id="8" name="Content Placeholder 7">
            <a:extLst>
              <a:ext uri="{FF2B5EF4-FFF2-40B4-BE49-F238E27FC236}">
                <a16:creationId xmlns:a16="http://schemas.microsoft.com/office/drawing/2014/main" id="{B7B92743-EFAA-9577-E88B-38EAA54ABAE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751" y="1825625"/>
            <a:ext cx="4046498" cy="4351338"/>
          </a:xfrm>
        </p:spPr>
      </p:pic>
    </p:spTree>
    <p:extLst>
      <p:ext uri="{BB962C8B-B14F-4D97-AF65-F5344CB8AC3E}">
        <p14:creationId xmlns:p14="http://schemas.microsoft.com/office/powerpoint/2010/main" val="167263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CA61-7492-344A-F01D-11EE2695BBC1}"/>
              </a:ext>
            </a:extLst>
          </p:cNvPr>
          <p:cNvSpPr>
            <a:spLocks noGrp="1"/>
          </p:cNvSpPr>
          <p:nvPr>
            <p:ph type="title"/>
          </p:nvPr>
        </p:nvSpPr>
        <p:spPr/>
        <p:txBody>
          <a:bodyPr/>
          <a:lstStyle/>
          <a:p>
            <a:r>
              <a:rPr lang="en-US" dirty="0"/>
              <a:t>Playing Vertical – Spain vs Slovakia</a:t>
            </a:r>
          </a:p>
        </p:txBody>
      </p:sp>
      <p:pic>
        <p:nvPicPr>
          <p:cNvPr id="5" name="Content Placeholder 4">
            <a:extLst>
              <a:ext uri="{FF2B5EF4-FFF2-40B4-BE49-F238E27FC236}">
                <a16:creationId xmlns:a16="http://schemas.microsoft.com/office/drawing/2014/main" id="{994E3A59-4FAF-BD84-C1D9-30D2047569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2751" y="1825625"/>
            <a:ext cx="4046498" cy="4351338"/>
          </a:xfrm>
        </p:spPr>
      </p:pic>
    </p:spTree>
    <p:extLst>
      <p:ext uri="{BB962C8B-B14F-4D97-AF65-F5344CB8AC3E}">
        <p14:creationId xmlns:p14="http://schemas.microsoft.com/office/powerpoint/2010/main" val="298849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75DA-D6F3-34AC-DCB9-46A6E66892ED}"/>
              </a:ext>
            </a:extLst>
          </p:cNvPr>
          <p:cNvSpPr>
            <a:spLocks noGrp="1"/>
          </p:cNvSpPr>
          <p:nvPr>
            <p:ph type="title"/>
          </p:nvPr>
        </p:nvSpPr>
        <p:spPr/>
        <p:txBody>
          <a:bodyPr/>
          <a:lstStyle/>
          <a:p>
            <a:r>
              <a:rPr lang="en-US" dirty="0"/>
              <a:t>Playing Vertical Implementation</a:t>
            </a:r>
          </a:p>
        </p:txBody>
      </p:sp>
      <p:sp>
        <p:nvSpPr>
          <p:cNvPr id="3" name="Content Placeholder 2">
            <a:extLst>
              <a:ext uri="{FF2B5EF4-FFF2-40B4-BE49-F238E27FC236}">
                <a16:creationId xmlns:a16="http://schemas.microsoft.com/office/drawing/2014/main" id="{62704A33-F5DA-C8D5-1154-301FFE6BE287}"/>
              </a:ext>
            </a:extLst>
          </p:cNvPr>
          <p:cNvSpPr>
            <a:spLocks noGrp="1"/>
          </p:cNvSpPr>
          <p:nvPr>
            <p:ph idx="1"/>
          </p:nvPr>
        </p:nvSpPr>
        <p:spPr/>
        <p:txBody>
          <a:bodyPr/>
          <a:lstStyle/>
          <a:p>
            <a:r>
              <a:rPr lang="en-US" dirty="0"/>
              <a:t>Encourage players to constantly be looking for line breaking options when defenses are pushing up. </a:t>
            </a:r>
          </a:p>
          <a:p>
            <a:r>
              <a:rPr lang="en-US" dirty="0"/>
              <a:t>Players off the ball should be directed to make runs in the seams between defenders, or to place themselves in a position where they can break lines by passing or carrying.</a:t>
            </a:r>
          </a:p>
        </p:txBody>
      </p:sp>
    </p:spTree>
    <p:extLst>
      <p:ext uri="{BB962C8B-B14F-4D97-AF65-F5344CB8AC3E}">
        <p14:creationId xmlns:p14="http://schemas.microsoft.com/office/powerpoint/2010/main" val="12587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3E2F-AFBF-5A87-8C60-AB50F2E4DDD3}"/>
              </a:ext>
            </a:extLst>
          </p:cNvPr>
          <p:cNvSpPr>
            <a:spLocks noGrp="1"/>
          </p:cNvSpPr>
          <p:nvPr>
            <p:ph type="title"/>
          </p:nvPr>
        </p:nvSpPr>
        <p:spPr/>
        <p:txBody>
          <a:bodyPr/>
          <a:lstStyle/>
          <a:p>
            <a:r>
              <a:rPr lang="en-US" dirty="0"/>
              <a:t>Switching the Field – Italy vs Austria</a:t>
            </a:r>
          </a:p>
        </p:txBody>
      </p:sp>
      <p:pic>
        <p:nvPicPr>
          <p:cNvPr id="6" name="Content Placeholder 5">
            <a:extLst>
              <a:ext uri="{FF2B5EF4-FFF2-40B4-BE49-F238E27FC236}">
                <a16:creationId xmlns:a16="http://schemas.microsoft.com/office/drawing/2014/main" id="{8E41C4E9-5F94-4E99-D35C-78999A865B9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5751" y="1825625"/>
            <a:ext cx="4046498" cy="4351338"/>
          </a:xfrm>
        </p:spPr>
      </p:pic>
      <p:pic>
        <p:nvPicPr>
          <p:cNvPr id="8" name="Content Placeholder 7">
            <a:extLst>
              <a:ext uri="{FF2B5EF4-FFF2-40B4-BE49-F238E27FC236}">
                <a16:creationId xmlns:a16="http://schemas.microsoft.com/office/drawing/2014/main" id="{CD55B0CE-8BE4-60D1-DBF0-843816D21B8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751" y="1825625"/>
            <a:ext cx="4046498" cy="4351338"/>
          </a:xfrm>
        </p:spPr>
      </p:pic>
    </p:spTree>
    <p:extLst>
      <p:ext uri="{BB962C8B-B14F-4D97-AF65-F5344CB8AC3E}">
        <p14:creationId xmlns:p14="http://schemas.microsoft.com/office/powerpoint/2010/main" val="322372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8254-786A-1CFD-546B-7ED06DAC111E}"/>
              </a:ext>
            </a:extLst>
          </p:cNvPr>
          <p:cNvSpPr>
            <a:spLocks noGrp="1"/>
          </p:cNvSpPr>
          <p:nvPr>
            <p:ph type="title"/>
          </p:nvPr>
        </p:nvSpPr>
        <p:spPr/>
        <p:txBody>
          <a:bodyPr/>
          <a:lstStyle/>
          <a:p>
            <a:r>
              <a:rPr lang="en-US" dirty="0"/>
              <a:t>Switching the Field – Italy vs Austria</a:t>
            </a:r>
          </a:p>
        </p:txBody>
      </p:sp>
      <p:pic>
        <p:nvPicPr>
          <p:cNvPr id="6" name="Content Placeholder 5">
            <a:extLst>
              <a:ext uri="{FF2B5EF4-FFF2-40B4-BE49-F238E27FC236}">
                <a16:creationId xmlns:a16="http://schemas.microsoft.com/office/drawing/2014/main" id="{AE716F96-A5EB-871B-8DFD-2F747C94006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5751" y="1825625"/>
            <a:ext cx="4046498" cy="4351338"/>
          </a:xfrm>
        </p:spPr>
      </p:pic>
      <p:pic>
        <p:nvPicPr>
          <p:cNvPr id="8" name="Content Placeholder 7">
            <a:extLst>
              <a:ext uri="{FF2B5EF4-FFF2-40B4-BE49-F238E27FC236}">
                <a16:creationId xmlns:a16="http://schemas.microsoft.com/office/drawing/2014/main" id="{F5A1CF2C-3377-3096-74C9-08AE91ABCF1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9751" y="1825625"/>
            <a:ext cx="4046498" cy="4351338"/>
          </a:xfrm>
        </p:spPr>
      </p:pic>
    </p:spTree>
    <p:extLst>
      <p:ext uri="{BB962C8B-B14F-4D97-AF65-F5344CB8AC3E}">
        <p14:creationId xmlns:p14="http://schemas.microsoft.com/office/powerpoint/2010/main" val="979418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542</Words>
  <Application>Microsoft Office PowerPoint</Application>
  <PresentationFormat>Widescreen</PresentationFormat>
  <Paragraphs>40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Introduction &amp; Background</vt:lpstr>
      <vt:lpstr>Average xG From Delayed Opportunities</vt:lpstr>
      <vt:lpstr>Five Patterns of Play that Created Delayed Opportunities</vt:lpstr>
      <vt:lpstr>Playing Vertical – Spain vs Slovakia</vt:lpstr>
      <vt:lpstr>Playing Vertical – Spain vs Slovakia</vt:lpstr>
      <vt:lpstr>Playing Vertical Implementation</vt:lpstr>
      <vt:lpstr>Switching the Field – Italy vs Austria</vt:lpstr>
      <vt:lpstr>Switching the Field – Italy vs Austria</vt:lpstr>
      <vt:lpstr>Switching the Field Implementation</vt:lpstr>
      <vt:lpstr>Example of How Body Shape Can Shift Defenses</vt:lpstr>
      <vt:lpstr>Exploiting Narrowness – England vs Germany</vt:lpstr>
      <vt:lpstr>Exploiting Narrowness – England vs Germany</vt:lpstr>
      <vt:lpstr>Exploiting Narrowness Implementation</vt:lpstr>
      <vt:lpstr>Exploiting Disorganization – North Macedonia vs Netherlands</vt:lpstr>
      <vt:lpstr>Exploiting Disorganization – North Macedonia vs Netherlands</vt:lpstr>
      <vt:lpstr>Exploiting Disorganization Implementation</vt:lpstr>
      <vt:lpstr>Exploiting Space Around the Box – Slovakia vs Sweden</vt:lpstr>
      <vt:lpstr>Exploiting Space Around the Box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Arden Holden</dc:creator>
  <cp:lastModifiedBy>Arden Holden</cp:lastModifiedBy>
  <cp:revision>5</cp:revision>
  <dcterms:created xsi:type="dcterms:W3CDTF">2022-07-20T05:16:36Z</dcterms:created>
  <dcterms:modified xsi:type="dcterms:W3CDTF">2022-07-20T05:49:23Z</dcterms:modified>
</cp:coreProperties>
</file>